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sldIdLst>
    <p:sldId id="256" r:id="rId2"/>
    <p:sldId id="263" r:id="rId3"/>
    <p:sldId id="291" r:id="rId4"/>
    <p:sldId id="257" r:id="rId5"/>
    <p:sldId id="258" r:id="rId6"/>
    <p:sldId id="259" r:id="rId7"/>
    <p:sldId id="260" r:id="rId8"/>
    <p:sldId id="261" r:id="rId9"/>
    <p:sldId id="262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fnan Dzaharudin" initials="AD" lastIdx="1" clrIdx="0">
    <p:extLst>
      <p:ext uri="{19B8F6BF-5375-455C-9EA6-DF929625EA0E}">
        <p15:presenceInfo xmlns:p15="http://schemas.microsoft.com/office/powerpoint/2012/main" userId="4761514e5acd448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24" autoAdjust="0"/>
    <p:restoredTop sz="94660"/>
  </p:normalViewPr>
  <p:slideViewPr>
    <p:cSldViewPr snapToGrid="0">
      <p:cViewPr varScale="1">
        <p:scale>
          <a:sx n="64" d="100"/>
          <a:sy n="64" d="100"/>
        </p:scale>
        <p:origin x="57" y="109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3B052-A59B-4AE3-A89A-E7748630C1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DA9EC4-FEA9-41D2-BE8D-F709F01D37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E155CF-52F5-4879-B7F3-D05812AC4A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D55F9-11A3-4523-8F38-6BA37933791A}" type="datetime1">
              <a:rPr lang="en-US" smtClean="0"/>
              <a:t>12/8/2021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D053AC-61ED-4C2F-90BF-D4A916545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8B2ED7-A198-4613-B8C9-EE02BAE24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2614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B47DD-81F8-4128-9E50-04A9F2D3D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6564D1-2B83-4C0F-ACBA-E91472C50A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A1D7D-D2EC-4ADB-9C65-191DEC82DD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E757A-3EC2-4683-9080-1A460C37C843}" type="datetime1">
              <a:rPr lang="en-US" smtClean="0"/>
              <a:t>12/8/2021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4CB571-86F9-474A-826A-75CC21C883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384F5F-50E6-4BB9-B848-EE2302C02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8171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E3F08DF-1C0D-4F53-A3AB-95D7B55FA0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C0D3BBD-C494-4E94-B189-319802A93E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3C0BD9-4BED-43D3-852F-B74B949A228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23539" y="6324600"/>
            <a:ext cx="2560220" cy="365125"/>
          </a:xfrm>
        </p:spPr>
        <p:txBody>
          <a:bodyPr/>
          <a:lstStyle/>
          <a:p>
            <a:fld id="{5CC8096C-64ED-4153-A483-5C02E44AD5C3}" type="datetime1">
              <a:rPr lang="en-US" smtClean="0"/>
              <a:t>12/8/2021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7811DC-C725-4462-B622-DB96A89876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319838"/>
            <a:ext cx="3982781" cy="365125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C42D06-438F-4150-9238-E2FAEE5E2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6493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98991-AEF1-4F19-AAB8-436EAD58C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25B44F-E7DA-40C6-8B44-71EAB6BDFC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28600">
              <a:buFont typeface="+mj-lt"/>
              <a:buAutoNum type="arabicPeriod"/>
              <a:defRPr/>
            </a:lvl1pPr>
            <a:lvl2pPr marL="228600" indent="-228600">
              <a:buFont typeface="+mj-lt"/>
              <a:buAutoNum type="arabicPeriod"/>
              <a:defRPr/>
            </a:lvl2pPr>
            <a:lvl3pPr marL="228600">
              <a:buFont typeface="+mj-lt"/>
              <a:buAutoNum type="arabicPeriod"/>
              <a:defRPr/>
            </a:lvl3pPr>
            <a:lvl4pPr marL="228600" indent="-228600">
              <a:buFont typeface="+mj-lt"/>
              <a:buAutoNum type="arabicPeriod"/>
              <a:defRPr/>
            </a:lvl4pPr>
            <a:lvl5pPr marL="228600">
              <a:buFont typeface="+mj-lt"/>
              <a:buAutoNum type="arabicPeriod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F71817-A045-48C0-975B-CBEF88E956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9D56B-6EBE-4E5F-99D9-2A3DBDF37D0A}" type="datetime1">
              <a:rPr lang="en-US" smtClean="0"/>
              <a:t>12/8/2021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1C39F0-32D4-407C-8BCA-97F2D9E50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CF4459-37B2-4F87-B508-DB04D43320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8277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BBD03-9D57-48E9-8B43-688B72997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09738"/>
            <a:ext cx="10890250" cy="2852737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3F376C-8A2F-4BE5-9669-4A6DA21B77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4589463"/>
            <a:ext cx="1089025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FFFFFF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654893-212E-4450-8F7A-27256B31F9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3F3CA-C7E3-432D-9282-18F13836509A}" type="datetime1">
              <a:rPr lang="en-US" smtClean="0"/>
              <a:t>12/8/2021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0E881A-3958-44A9-9EDB-D86F4E414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EDBC4F-D9B8-4BFA-BE4F-D4B9B739D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1123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C8777-C460-4649-8822-CA943386D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DF69E6-1094-437B-AA7E-0E21B7136C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825625"/>
            <a:ext cx="5562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0BC963-4591-4BE3-AE63-4999A13C50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04D5BB-DB84-4266-9B4F-E65CCFE5B3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E9C62-1337-40B8-BA50-E9F4861DB4BC}" type="datetime1">
              <a:rPr lang="en-US" smtClean="0"/>
              <a:t>12/8/2021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1A99B5-D493-4AB1-AF24-6660540D56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E178D0-5F1E-43FA-B447-53501EDD1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1285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C85CC-8D2B-4219-A2A4-1625A02DF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6143C8-1CF7-440E-99A3-0527314598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820863"/>
            <a:ext cx="5157787" cy="1150937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EFF5CA-4662-4430-80C7-99CD7D66C9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01975"/>
            <a:ext cx="5157787" cy="30876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6CB5B7-DC23-41CE-872B-E25BD64F84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820863"/>
            <a:ext cx="5183188" cy="1150937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DF7633C-C24D-4947-979C-132B3AC405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3101975"/>
            <a:ext cx="5183188" cy="30876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E8A46E1-3934-4807-900F-CA7A4D8D66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195EB-2DA3-4B24-8725-19BC22A7BE50}" type="datetime1">
              <a:rPr lang="en-US" smtClean="0"/>
              <a:t>12/8/2021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BC9C6EA-1549-4601-8226-E5C43469C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658246-003D-4024-9F4B-BA3BD3FBF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808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2DD4C-BFBC-4087-B94C-4DD0690E8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B9D434-8228-4C7F-B520-14121EBC9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237E6-0076-4915-A5A8-B7C11FA4F374}" type="datetime1">
              <a:rPr lang="en-US" smtClean="0"/>
              <a:t>12/8/2021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7B89BD-A70A-48D2-A3D9-DB2C0DB12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ACF4EF-5A2A-4A47-81DF-80CB51306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8553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8B9F00-8450-475B-B155-993BAF212A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5F58F-C0B5-422A-8E5A-6B99E5D80F0A}" type="datetime1">
              <a:rPr lang="en-US" smtClean="0"/>
              <a:t>12/8/2021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0FDDA3-8E6F-42F7-BFBE-7FA9C647C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C8E678-81B8-4356-9624-A0B999536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4746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10DAA-DDE3-4C9C-8171-385A3DAC8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85800"/>
            <a:ext cx="3932237" cy="1981200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F73DB2-BD72-4F5E-9CA2-197343A090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685801"/>
            <a:ext cx="6172200" cy="51752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F01536-2B0A-42A2-827E-2EB2C324A5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971800"/>
            <a:ext cx="3932237" cy="28971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22CD09-61EF-4733-831C-5B133DAE1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5E655-9687-48DF-A33F-F8824CCCB5D1}" type="datetime1">
              <a:rPr lang="en-US" smtClean="0"/>
              <a:t>12/8/2021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109FCF-96E4-4EBF-AAFB-5E9AD22A68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E381A6-E580-49A4-989C-EF4A54F83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1295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CFA6E-F719-4613-8815-591471E72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85800"/>
            <a:ext cx="3932237" cy="2209799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54384F3-CDE0-4329-B76D-45AAC94B04A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685801"/>
            <a:ext cx="6172200" cy="51752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A9D7EB-40DA-460F-A48A-3E6D5E5612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971800"/>
            <a:ext cx="3932237" cy="28971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56944C-E229-457E-868E-C48FF47DA3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FD56A-AAB8-4544-A495-D0645413C9E3}" type="datetime1">
              <a:rPr lang="en-US" smtClean="0"/>
              <a:t>12/8/2021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7115FE-359F-46EA-A3C8-0D18544E3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165D17-3010-4FF5-9071-5CCD3E699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9483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Rectangle 114">
            <a:extLst>
              <a:ext uri="{FF2B5EF4-FFF2-40B4-BE49-F238E27FC236}">
                <a16:creationId xmlns:a16="http://schemas.microsoft.com/office/drawing/2014/main" id="{A4798C7F-C8CA-4799-BF37-3AB4642CDB66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7162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87F0794B-55D3-4D2D-BDE7-4688ED321E42}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BE4C795B-1813-4CC6-B03F-8DD130BEAABD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E0F4C04D-5CD8-446B-BE3D-257172E6E4C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FDDC802E-606F-4F39-84B6-90DF0FE54461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2C5B0C75-0136-4A39-9AB6-0F02C4527810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C5ED2B52-3D40-46DE-8B54-99A4071578D8}"/>
                </a:ext>
              </a:extLst>
            </p:cNvPr>
            <p:cNvCxnSpPr>
              <a:cxnSpLocks/>
            </p:cNvCxnSpPr>
            <p:nvPr/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18BCEC75-1B6B-45B2-8041-8D933FCF60F5}"/>
                </a:ext>
              </a:extLst>
            </p:cNvPr>
            <p:cNvCxnSpPr>
              <a:cxnSpLocks/>
            </p:cNvCxnSpPr>
            <p:nvPr/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6A2FC789-056A-43CC-807E-4262CDC3E0F5}"/>
                </a:ext>
              </a:extLst>
            </p:cNvPr>
            <p:cNvCxnSpPr>
              <a:cxnSpLocks/>
            </p:cNvCxnSpPr>
            <p:nvPr/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48C32FD3-76B0-40E7-89F2-E9C523210AF4}"/>
                </a:ext>
              </a:extLst>
            </p:cNvPr>
            <p:cNvCxnSpPr>
              <a:cxnSpLocks/>
            </p:cNvCxnSpPr>
            <p:nvPr/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B82E9447-8362-426C-840A-B6F2231F7BCC}"/>
                </a:ext>
              </a:extLst>
            </p:cNvPr>
            <p:cNvCxnSpPr>
              <a:cxnSpLocks/>
            </p:cNvCxnSpPr>
            <p:nvPr/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2F141DC8-83CE-4C21-A5BA-E2FFF3D866EF}"/>
                </a:ext>
              </a:extLst>
            </p:cNvPr>
            <p:cNvCxnSpPr>
              <a:cxnSpLocks/>
            </p:cNvCxnSpPr>
            <p:nvPr/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512A697C-ECBC-40A9-AC69-BF96A34B91AF}"/>
                </a:ext>
              </a:extLst>
            </p:cNvPr>
            <p:cNvCxnSpPr>
              <a:cxnSpLocks/>
            </p:cNvCxnSpPr>
            <p:nvPr/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D2E988AF-5EFB-43D3-B93F-6E4F41A2C90B}"/>
                </a:ext>
              </a:extLst>
            </p:cNvPr>
            <p:cNvCxnSpPr>
              <a:cxnSpLocks/>
            </p:cNvCxnSpPr>
            <p:nvPr/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6B312C1B-AAE2-4A6D-ACC7-ABAA75D42854}"/>
                </a:ext>
              </a:extLst>
            </p:cNvPr>
            <p:cNvCxnSpPr>
              <a:cxnSpLocks/>
            </p:cNvCxnSpPr>
            <p:nvPr/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57B96146-61DA-44D6-A9DF-6DB41FCF2D80}"/>
                </a:ext>
              </a:extLst>
            </p:cNvPr>
            <p:cNvCxnSpPr>
              <a:cxnSpLocks/>
            </p:cNvCxnSpPr>
            <p:nvPr/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6B33F93D-4439-46EE-97C4-9CECAAFDCF60}"/>
                </a:ext>
              </a:extLst>
            </p:cNvPr>
            <p:cNvCxnSpPr>
              <a:cxnSpLocks/>
            </p:cNvCxnSpPr>
            <p:nvPr/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5914B275-A3D7-4BA4-B8CB-E7657100F3AD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BD26EF3B-FBE7-4D57-8E01-553F50734A6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6CC1E671-BA54-4B31-9A2E-8F50BC57A26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A836A704-3624-4ABF-9A67-0F52C2F3EFB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5FDC385D-BA34-481F-A991-A776E0B19301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F1EF033A-D8FB-416B-AE51-4E098A27D68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17C17B48-F458-4E9B-9331-56FCDC5B6AB2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07E44A4B-D453-46F0-A83D-AF0B33D5C59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346BEA9F-314B-440D-AE8D-21E1252EC5A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F15EAFD0-4869-4612-ACDE-ABC703104E8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A0F26706-7F23-4FF0-9CAF-F3C4F47C119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C0195A72-345A-4E88-8D71-14DB3D1B607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0DBF51A6-A3BC-49FE-BB01-E8992811774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A78DF911-744C-419B-83DC-39F270BBF41F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9" name="Freeform: Shape 148">
            <a:extLst>
              <a:ext uri="{FF2B5EF4-FFF2-40B4-BE49-F238E27FC236}">
                <a16:creationId xmlns:a16="http://schemas.microsoft.com/office/drawing/2014/main" id="{216BB147-20D5-4D93-BDA5-1BC614D6A4B2}"/>
              </a:ext>
            </a:extLst>
          </p:cNvPr>
          <p:cNvSpPr/>
          <p:nvPr/>
        </p:nvSpPr>
        <p:spPr>
          <a:xfrm>
            <a:off x="-6214" y="5014716"/>
            <a:ext cx="2800124" cy="1843284"/>
          </a:xfrm>
          <a:custGeom>
            <a:avLst/>
            <a:gdLst>
              <a:gd name="connsiteX0" fmla="*/ 375358 w 2800124"/>
              <a:gd name="connsiteY0" fmla="*/ 0 h 1843284"/>
              <a:gd name="connsiteX1" fmla="*/ 2781298 w 2800124"/>
              <a:gd name="connsiteY1" fmla="*/ 1770066 h 1843284"/>
              <a:gd name="connsiteX2" fmla="*/ 2800124 w 2800124"/>
              <a:gd name="connsiteY2" fmla="*/ 1843284 h 1843284"/>
              <a:gd name="connsiteX3" fmla="*/ 1987869 w 2800124"/>
              <a:gd name="connsiteY3" fmla="*/ 1843284 h 1843284"/>
              <a:gd name="connsiteX4" fmla="*/ 1986195 w 2800124"/>
              <a:gd name="connsiteY4" fmla="*/ 1838711 h 1843284"/>
              <a:gd name="connsiteX5" fmla="*/ 375357 w 2800124"/>
              <a:gd name="connsiteY5" fmla="*/ 770976 h 1843284"/>
              <a:gd name="connsiteX6" fmla="*/ 23030 w 2800124"/>
              <a:gd name="connsiteY6" fmla="*/ 806494 h 1843284"/>
              <a:gd name="connsiteX7" fmla="*/ 0 w 2800124"/>
              <a:gd name="connsiteY7" fmla="*/ 812415 h 1843284"/>
              <a:gd name="connsiteX8" fmla="*/ 0 w 2800124"/>
              <a:gd name="connsiteY8" fmla="*/ 30983 h 1843284"/>
              <a:gd name="connsiteX9" fmla="*/ 117785 w 2800124"/>
              <a:gd name="connsiteY9" fmla="*/ 13007 h 1843284"/>
              <a:gd name="connsiteX10" fmla="*/ 375358 w 2800124"/>
              <a:gd name="connsiteY10" fmla="*/ 0 h 184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0124" h="1843284">
                <a:moveTo>
                  <a:pt x="375358" y="0"/>
                </a:moveTo>
                <a:cubicBezTo>
                  <a:pt x="1505802" y="0"/>
                  <a:pt x="2462339" y="744579"/>
                  <a:pt x="2781298" y="1770066"/>
                </a:cubicBezTo>
                <a:lnTo>
                  <a:pt x="2800124" y="1843284"/>
                </a:lnTo>
                <a:lnTo>
                  <a:pt x="1987869" y="1843284"/>
                </a:lnTo>
                <a:lnTo>
                  <a:pt x="1986195" y="1838711"/>
                </a:lnTo>
                <a:cubicBezTo>
                  <a:pt x="1720801" y="1211248"/>
                  <a:pt x="1099494" y="770976"/>
                  <a:pt x="375357" y="770976"/>
                </a:cubicBezTo>
                <a:cubicBezTo>
                  <a:pt x="254668" y="770976"/>
                  <a:pt x="136835" y="783206"/>
                  <a:pt x="23030" y="806494"/>
                </a:cubicBezTo>
                <a:lnTo>
                  <a:pt x="0" y="812415"/>
                </a:lnTo>
                <a:lnTo>
                  <a:pt x="0" y="30983"/>
                </a:lnTo>
                <a:lnTo>
                  <a:pt x="117785" y="13007"/>
                </a:lnTo>
                <a:cubicBezTo>
                  <a:pt x="202473" y="4406"/>
                  <a:pt x="288401" y="0"/>
                  <a:pt x="375358" y="0"/>
                </a:cubicBezTo>
                <a:close/>
              </a:path>
            </a:pathLst>
          </a:custGeom>
          <a:solidFill>
            <a:schemeClr val="accent5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1447F1F-BFA8-4A56-894B-40120132E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5125"/>
            <a:ext cx="1072293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58FB99-0FA3-49F4-99A1-61919F9427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825625"/>
            <a:ext cx="1072293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DCCAE5-4EB0-4174-BD15-4943899B0A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6324600"/>
            <a:ext cx="25602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spc="150" baseline="0">
                <a:solidFill>
                  <a:srgbClr val="FFFFFF"/>
                </a:solidFill>
              </a:defRPr>
            </a:lvl1pPr>
          </a:lstStyle>
          <a:p>
            <a:fld id="{193BAB95-8DA7-460B-B00A-7037C8394FB0}" type="datetime1">
              <a:rPr lang="en-US" smtClean="0"/>
              <a:pPr/>
              <a:t>12/8/2021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A4189E-43B2-4CEE-B13E-61A1FBBBD2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00861" y="6319838"/>
            <a:ext cx="398278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spc="15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A0530F-0BC8-46EF-A765-DD58B53675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90806" y="6324600"/>
            <a:ext cx="79907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spc="150" baseline="0">
                <a:solidFill>
                  <a:srgbClr val="FFFFFF"/>
                </a:solidFill>
              </a:defRPr>
            </a:lvl1pPr>
          </a:lstStyle>
          <a:p>
            <a:fld id="{11A71338-8BA2-4C79-A6C5-5A8E30081D0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0A253F60-DE40-4508-A37A-61331DF1DD5D}"/>
              </a:ext>
            </a:extLst>
          </p:cNvPr>
          <p:cNvSpPr/>
          <p:nvPr/>
        </p:nvSpPr>
        <p:spPr>
          <a:xfrm>
            <a:off x="7979728" y="0"/>
            <a:ext cx="4209224" cy="1650549"/>
          </a:xfrm>
          <a:custGeom>
            <a:avLst/>
            <a:gdLst>
              <a:gd name="connsiteX0" fmla="*/ 0 w 4209224"/>
              <a:gd name="connsiteY0" fmla="*/ 0 h 1650549"/>
              <a:gd name="connsiteX1" fmla="*/ 846445 w 4209224"/>
              <a:gd name="connsiteY1" fmla="*/ 0 h 1650549"/>
              <a:gd name="connsiteX2" fmla="*/ 912542 w 4209224"/>
              <a:gd name="connsiteY2" fmla="*/ 108799 h 1650549"/>
              <a:gd name="connsiteX3" fmla="*/ 2362195 w 4209224"/>
              <a:gd name="connsiteY3" fmla="*/ 879573 h 1650549"/>
              <a:gd name="connsiteX4" fmla="*/ 3811848 w 4209224"/>
              <a:gd name="connsiteY4" fmla="*/ 108799 h 1650549"/>
              <a:gd name="connsiteX5" fmla="*/ 3877945 w 4209224"/>
              <a:gd name="connsiteY5" fmla="*/ 0 h 1650549"/>
              <a:gd name="connsiteX6" fmla="*/ 4209224 w 4209224"/>
              <a:gd name="connsiteY6" fmla="*/ 0 h 1650549"/>
              <a:gd name="connsiteX7" fmla="*/ 4209224 w 4209224"/>
              <a:gd name="connsiteY7" fmla="*/ 840421 h 1650549"/>
              <a:gd name="connsiteX8" fmla="*/ 4143538 w 4209224"/>
              <a:gd name="connsiteY8" fmla="*/ 912693 h 1650549"/>
              <a:gd name="connsiteX9" fmla="*/ 2362196 w 4209224"/>
              <a:gd name="connsiteY9" fmla="*/ 1650549 h 1650549"/>
              <a:gd name="connsiteX10" fmla="*/ 40969 w 4209224"/>
              <a:gd name="connsiteY10" fmla="*/ 111937 h 1650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09224" h="1650549">
                <a:moveTo>
                  <a:pt x="0" y="0"/>
                </a:moveTo>
                <a:lnTo>
                  <a:pt x="846445" y="0"/>
                </a:lnTo>
                <a:lnTo>
                  <a:pt x="912542" y="108799"/>
                </a:lnTo>
                <a:cubicBezTo>
                  <a:pt x="1226710" y="573829"/>
                  <a:pt x="1758748" y="879573"/>
                  <a:pt x="2362195" y="879573"/>
                </a:cubicBezTo>
                <a:cubicBezTo>
                  <a:pt x="2965642" y="879573"/>
                  <a:pt x="3497680" y="573829"/>
                  <a:pt x="3811848" y="108799"/>
                </a:cubicBezTo>
                <a:lnTo>
                  <a:pt x="3877945" y="0"/>
                </a:lnTo>
                <a:lnTo>
                  <a:pt x="4209224" y="0"/>
                </a:lnTo>
                <a:lnTo>
                  <a:pt x="4209224" y="840421"/>
                </a:lnTo>
                <a:lnTo>
                  <a:pt x="4143538" y="912693"/>
                </a:lnTo>
                <a:cubicBezTo>
                  <a:pt x="3687653" y="1368578"/>
                  <a:pt x="3057854" y="1650549"/>
                  <a:pt x="2362196" y="1650549"/>
                </a:cubicBezTo>
                <a:cubicBezTo>
                  <a:pt x="1318710" y="1650549"/>
                  <a:pt x="423404" y="1016115"/>
                  <a:pt x="40969" y="111937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753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bg1"/>
        </a:buClr>
        <a:buSzPct val="75000"/>
        <a:buFont typeface="+mj-lt"/>
        <a:buAutoNum type="arabicPeriod"/>
        <a:defRPr sz="2800" kern="1200">
          <a:solidFill>
            <a:srgbClr val="FFFFFF"/>
          </a:solidFill>
          <a:latin typeface="+mn-lt"/>
          <a:ea typeface="+mn-ea"/>
          <a:cs typeface="+mn-cs"/>
        </a:defRPr>
      </a:lvl1pPr>
      <a:lvl2pPr marL="2286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bg1"/>
        </a:buClr>
        <a:buSzPct val="75000"/>
        <a:buFont typeface="+mj-lt"/>
        <a:buAutoNum type="arabicPeriod"/>
        <a:defRPr sz="2400" kern="1200">
          <a:solidFill>
            <a:srgbClr val="FFFFFF"/>
          </a:solidFill>
          <a:latin typeface="+mn-lt"/>
          <a:ea typeface="+mn-ea"/>
          <a:cs typeface="+mn-cs"/>
        </a:defRPr>
      </a:lvl2pPr>
      <a:lvl3pPr marL="2286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bg1"/>
        </a:buClr>
        <a:buSzPct val="75000"/>
        <a:buFont typeface="+mj-lt"/>
        <a:buAutoNum type="arabicPeriod"/>
        <a:defRPr sz="2000" kern="1200">
          <a:solidFill>
            <a:srgbClr val="FFFFFF"/>
          </a:solidFill>
          <a:latin typeface="+mn-lt"/>
          <a:ea typeface="+mn-ea"/>
          <a:cs typeface="+mn-cs"/>
        </a:defRPr>
      </a:lvl3pPr>
      <a:lvl4pPr marL="2286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bg1"/>
        </a:buClr>
        <a:buSzPct val="75000"/>
        <a:buFont typeface="+mj-lt"/>
        <a:buAutoNum type="arabicPeriod"/>
        <a:defRPr sz="1800" kern="1200">
          <a:solidFill>
            <a:srgbClr val="FFFFFF"/>
          </a:solidFill>
          <a:latin typeface="+mn-lt"/>
          <a:ea typeface="+mn-ea"/>
          <a:cs typeface="+mn-cs"/>
        </a:defRPr>
      </a:lvl4pPr>
      <a:lvl5pPr marL="2286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bg1"/>
        </a:buClr>
        <a:buSzPct val="75000"/>
        <a:buFont typeface="+mj-lt"/>
        <a:buAutoNum type="arabicPeriod"/>
        <a:defRPr sz="1800" kern="1200">
          <a:solidFill>
            <a:srgbClr val="FFFFFF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6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FD8092-A2CD-42C9-8A82-97CE1E2F19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00169" y="3127332"/>
            <a:ext cx="9144000" cy="2387600"/>
          </a:xfrm>
        </p:spPr>
        <p:txBody>
          <a:bodyPr/>
          <a:lstStyle/>
          <a:p>
            <a:r>
              <a:rPr lang="en-US" dirty="0"/>
              <a:t>Analyzing the Reception of PC Video Games through Steam Data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E083037-97EE-4BFD-A0CE-5A2442EC44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00169" y="5607007"/>
            <a:ext cx="9144000" cy="575679"/>
          </a:xfrm>
        </p:spPr>
        <p:txBody>
          <a:bodyPr/>
          <a:lstStyle/>
          <a:p>
            <a:r>
              <a:rPr lang="en-US" dirty="0"/>
              <a:t>By Afnan Dzaharudin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05121B-0AB9-4C30-BEF4-72F5E6DB35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9567" y="184558"/>
            <a:ext cx="2692866" cy="2692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0904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45FC1-875F-4828-9933-A3B5A34F5B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62F5D6-011D-4C2E-A773-916D5D95D7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11213" y="1506844"/>
            <a:ext cx="10722932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Free-to-play     vs.    Paid Games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F2027D-1FD4-4B24-A717-C62578F4C2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0500" y="2308990"/>
            <a:ext cx="3302673" cy="446201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BA09B77-BEEC-4990-93DC-6362D09055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6647" y="2308990"/>
            <a:ext cx="3528634" cy="442979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A000C4B-8B26-4F03-B0C4-B25FC4180B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8109" y="3810425"/>
            <a:ext cx="1359084" cy="1426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6593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CA703-2082-409A-AF0F-52035302DF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Inference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9D50BD1-D6C4-4331-9F23-516E7F1AA6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50218" y="365125"/>
            <a:ext cx="3238952" cy="3734321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ECA015B-5638-496F-B146-6197C1B08A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4711" y="1690688"/>
            <a:ext cx="3152747" cy="420677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C4E87A3-4979-4AEB-9B49-B3E97BFBA4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061" y="1439018"/>
            <a:ext cx="2918154" cy="38450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E29EEB8-E67C-4B7E-9014-0D845BFD66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19651" y="2853736"/>
            <a:ext cx="2720091" cy="3565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8636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DFF437-AA25-49B1-81BC-CCF810A58F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Inference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CF1B2E8-46EE-4602-936D-364D5AF73A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5574" y="1869393"/>
            <a:ext cx="6820852" cy="4344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5474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DA69B4-20E5-4865-B9BA-AB9C03110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Inference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1A19AF-777A-4EB1-9F79-B7320BC842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214" y="1690688"/>
            <a:ext cx="9752477" cy="4156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1280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4F1613-0EF2-4E4E-A400-3DB8D43BF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Inference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04A14C2-D61C-408E-BEC2-5DCD2192E5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011" y="3263889"/>
            <a:ext cx="5710989" cy="30381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0A4BE92-8907-4853-A32E-32D6383362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2079" y="3263888"/>
            <a:ext cx="5160820" cy="303817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E4D8B23-F142-49E3-A046-572BB2C328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011" y="1450443"/>
            <a:ext cx="7563906" cy="1705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96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6193B-4155-48C9-AA4D-70265C690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Inference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C35B7F4-755B-4DD8-B5D4-8270843F64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7680" y="1867738"/>
            <a:ext cx="5092622" cy="293076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B68FD89-6564-4530-95B2-7C45214AE0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4631" y="1974157"/>
            <a:ext cx="5417644" cy="58020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C45E685-8F15-44FF-A57C-6785075CAC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4631" y="2953539"/>
            <a:ext cx="4772691" cy="1219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213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9419B-69DD-443B-BABA-47E165A07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67F46E-8346-418E-99B5-A6FC7175E9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Is there a relationship between a game’s concurrent users (CCU)</a:t>
            </a:r>
          </a:p>
          <a:p>
            <a:pPr marL="0" indent="0">
              <a:buNone/>
            </a:pPr>
            <a:r>
              <a:rPr lang="en-US" dirty="0"/>
              <a:t>and:</a:t>
            </a:r>
          </a:p>
          <a:p>
            <a:pPr>
              <a:buAutoNum type="alphaLcPeriod"/>
            </a:pPr>
            <a:r>
              <a:rPr lang="en-US" dirty="0"/>
              <a:t> Owner count</a:t>
            </a:r>
          </a:p>
          <a:p>
            <a:pPr>
              <a:buAutoNum type="alphaLcPeriod"/>
            </a:pPr>
            <a:r>
              <a:rPr lang="en-US" dirty="0"/>
              <a:t> Release date (measured by year) </a:t>
            </a:r>
          </a:p>
          <a:p>
            <a:pPr>
              <a:buAutoNum type="alphaLcPeriod"/>
            </a:pPr>
            <a:r>
              <a:rPr lang="en-US" dirty="0"/>
              <a:t> Positive &amp; negative reviews</a:t>
            </a:r>
          </a:p>
          <a:p>
            <a:pPr>
              <a:buAutoNum type="alphaLcPeriod"/>
            </a:pPr>
            <a:r>
              <a:rPr lang="en-US" dirty="0"/>
              <a:t> Median playtime (in 2 weeks &amp; all-time)</a:t>
            </a:r>
          </a:p>
          <a:p>
            <a:pPr>
              <a:buAutoNum type="alphaLcPeriod"/>
            </a:pPr>
            <a:r>
              <a:rPr lang="en-US" dirty="0"/>
              <a:t> Multiplayer games &amp; indie games</a:t>
            </a:r>
          </a:p>
        </p:txBody>
      </p:sp>
    </p:spTree>
    <p:extLst>
      <p:ext uri="{BB962C8B-B14F-4D97-AF65-F5344CB8AC3E}">
        <p14:creationId xmlns:p14="http://schemas.microsoft.com/office/powerpoint/2010/main" val="37992128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13BE76-AC26-4A13-B6E5-6064D9256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C1A411-9B3E-4265-9CDB-6CF2C770E7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0339" y="1536450"/>
            <a:ext cx="4400026" cy="17456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CA81DDA-E991-4E0E-8D8F-C22FB0C6B0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0339" y="3492034"/>
            <a:ext cx="8756654" cy="3000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573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AD350-54DF-4468-B62A-40F8D92593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C5C2FE-AECA-4D0F-8FF6-FE7FBF5137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Use all variables without transformation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92468A-D676-48C2-8115-6A44C3A8AB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520421"/>
            <a:ext cx="6706536" cy="3791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776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B1A27-3E85-4E8C-8204-0E6CDCA4C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2ABE4B-2EED-4775-A744-88993B8CF0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Use all variables without transformation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3A1BD8-AA9D-44E9-B940-7705410687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426008"/>
            <a:ext cx="6511153" cy="4317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766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13A67-B66E-40EC-8FCC-C3DACD5A2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E4D5BD-5D6F-4533-86B5-B72942AC83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25625"/>
            <a:ext cx="3275901" cy="70785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 like video games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E78029-8D9B-4B64-B686-AD79BD17A4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539" y="2533475"/>
            <a:ext cx="4001058" cy="14289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3FE8337-4690-4BC3-ACC7-B036F96C6D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855" y="4390826"/>
            <a:ext cx="3772426" cy="96215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EBD720D-6118-44C7-9D7E-765119C42B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3914" y="374323"/>
            <a:ext cx="7349973" cy="6216242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165CBD0-1DD7-42ED-8D3E-7353FED6B347}"/>
              </a:ext>
            </a:extLst>
          </p:cNvPr>
          <p:cNvSpPr txBox="1">
            <a:spLocks/>
          </p:cNvSpPr>
          <p:nvPr/>
        </p:nvSpPr>
        <p:spPr>
          <a:xfrm>
            <a:off x="457200" y="5882715"/>
            <a:ext cx="3772426" cy="70785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+mj-lt"/>
              <a:buAutoNum type="arabicPeriod"/>
              <a:defRPr sz="2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+mj-lt"/>
              <a:buAutoNum type="arabicPeriod"/>
              <a:defRPr sz="24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2286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+mj-lt"/>
              <a:buAutoNum type="arabicPeriod"/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2286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+mj-lt"/>
              <a:buAutoNum type="arabicPeriod"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286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+mj-lt"/>
              <a:buAutoNum type="arabicPeriod"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+mj-lt"/>
              <a:buNone/>
            </a:pPr>
            <a:r>
              <a:rPr lang="en-US" dirty="0"/>
              <a:t>I like video games a lot</a:t>
            </a:r>
          </a:p>
        </p:txBody>
      </p:sp>
    </p:spTree>
    <p:extLst>
      <p:ext uri="{BB962C8B-B14F-4D97-AF65-F5344CB8AC3E}">
        <p14:creationId xmlns:p14="http://schemas.microsoft.com/office/powerpoint/2010/main" val="3074367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ACFCA-A321-4FE4-9AC4-E16D3F4B2B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488BC9-F019-4E54-AD9F-7CBCA5B97E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Visualize the residuals &amp; fitted values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677FEA-8DFC-4974-BF95-0CE60F5C58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401" y="2547013"/>
            <a:ext cx="4081353" cy="22598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CE17592-02DC-4355-8D7E-34E927E556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5483" y="2570082"/>
            <a:ext cx="3728019" cy="22368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460EEEF-FCDE-4444-8F0D-67B97CECA6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7231" y="2214979"/>
            <a:ext cx="3761782" cy="2959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801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ACFCA-A321-4FE4-9AC4-E16D3F4B2B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488BC9-F019-4E54-AD9F-7CBCA5B97E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Visualize the responsible numerical variables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0FAF28-4EA0-40AB-AECC-D79B641854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309" y="2555811"/>
            <a:ext cx="3477237" cy="27272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31F3E05-85D3-4CD8-95AD-480B22E264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4789" y="2555811"/>
            <a:ext cx="3971532" cy="274603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CB07267-002E-4A8E-939C-C54828A3D9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0564" y="2555811"/>
            <a:ext cx="3451332" cy="2750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134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ACFCA-A321-4FE4-9AC4-E16D3F4B2B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488BC9-F019-4E54-AD9F-7CBCA5B97E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Post-transformation visualization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5B5C79-E9DA-4769-BCD0-5AC4BCB588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363" y="2727131"/>
            <a:ext cx="3759275" cy="30033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6721F24-B481-4811-8ACA-1459A38559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3793" y="2727131"/>
            <a:ext cx="4238085" cy="293715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6CAB34E-1B85-4D69-BF8A-8890BA319A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6033" y="2727131"/>
            <a:ext cx="3689758" cy="2937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585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ACFCA-A321-4FE4-9AC4-E16D3F4B2B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B10736-ED39-4D73-BB05-95D36B97C7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506" y="1433477"/>
            <a:ext cx="2753109" cy="5144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33E15F6-2370-4862-9691-D347DF8D3F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744" y="2115643"/>
            <a:ext cx="4990895" cy="286741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8732D59-F201-4562-9DDB-7060B126C6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6729" y="2115644"/>
            <a:ext cx="6478641" cy="4470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261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086AF-F772-4A8F-B088-0AE45A180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508CED-AFBA-460F-91CE-B77517434B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Performance (General)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DEFB6C-68D3-425D-91C7-64BA45E2AD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771137"/>
            <a:ext cx="4561651" cy="32941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1CFEDF0-28B4-469A-B204-E5DA01D340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8666" y="2467963"/>
            <a:ext cx="4763218" cy="370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551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7E4EF-4233-4EA8-B74D-CDC3A8527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275E87-3589-4D9C-B5D9-F4DF096EB4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Performance (Specific Games)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52EC75-711F-4C87-A1D6-8CC33B911E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748" y="2559906"/>
            <a:ext cx="10631384" cy="2543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3736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1F270-17F7-4D43-8848-05D6D8979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8D4069-0773-4B3A-8E85-D68F55DE1A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Performance (Specific Games)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3400FB-5E1D-4500-971E-4C133105E7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491" y="2693352"/>
            <a:ext cx="11765017" cy="304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6923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221DC9-372F-4F60-B981-26B81263E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0F2775-83B9-4262-B101-A8CB210B07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Conclusion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B2F2D5-875C-42B7-B409-92DBA9CB8D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8472" y="4091654"/>
            <a:ext cx="3516119" cy="253909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0A23755-5F4D-402D-A461-D5E18CBB28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5702" y="3214309"/>
            <a:ext cx="4094862" cy="325433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7755A0C-6402-43AE-9A4D-D8F0DC996C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5702" y="576952"/>
            <a:ext cx="3680104" cy="254242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CCC11CC-FA78-42DE-BEB6-B510A6E7CA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8472" y="1594911"/>
            <a:ext cx="3520406" cy="240358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092D268-38BE-49D6-998A-BECCC33467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1417" y="2594434"/>
            <a:ext cx="3665757" cy="2539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643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9419B-69DD-443B-BABA-47E165A07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67F46E-8346-418E-99B5-A6FC7175E9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Is there a relationship between the log-odds that a game is positive-reviewed and:</a:t>
            </a:r>
          </a:p>
          <a:p>
            <a:pPr>
              <a:buAutoNum type="alphaLcPeriod"/>
            </a:pPr>
            <a:r>
              <a:rPr lang="en-US" dirty="0"/>
              <a:t> Price</a:t>
            </a:r>
          </a:p>
          <a:p>
            <a:pPr>
              <a:buAutoNum type="alphaLcPeriod"/>
            </a:pPr>
            <a:r>
              <a:rPr lang="en-US" dirty="0"/>
              <a:t> Median playtime (in 2 weeks &amp; all-time)</a:t>
            </a:r>
          </a:p>
          <a:p>
            <a:pPr>
              <a:buAutoNum type="alphaLcPeriod"/>
            </a:pPr>
            <a:r>
              <a:rPr lang="en-US" dirty="0"/>
              <a:t> Multiplayer games &amp; indie games</a:t>
            </a:r>
          </a:p>
        </p:txBody>
      </p:sp>
    </p:spTree>
    <p:extLst>
      <p:ext uri="{BB962C8B-B14F-4D97-AF65-F5344CB8AC3E}">
        <p14:creationId xmlns:p14="http://schemas.microsoft.com/office/powerpoint/2010/main" val="2660019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DBDD5-DE4F-45E1-8559-EEF1E9038E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783680-929B-4A52-8DBB-5927255F91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529588"/>
            <a:ext cx="4885359" cy="41648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0132457-1ADD-4E2C-AA71-C1F090739A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167" y="1690688"/>
            <a:ext cx="3195211" cy="454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1709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Rectangle 9">
            <a:extLst>
              <a:ext uri="{FF2B5EF4-FFF2-40B4-BE49-F238E27FC236}">
                <a16:creationId xmlns:a16="http://schemas.microsoft.com/office/drawing/2014/main" id="{A4798C7F-C8CA-4799-BF37-3AB4642CDB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7162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153" name="Group 11">
            <a:extLst>
              <a:ext uri="{FF2B5EF4-FFF2-40B4-BE49-F238E27FC236}">
                <a16:creationId xmlns:a16="http://schemas.microsoft.com/office/drawing/2014/main" id="{87F0794B-55D3-4D2D-BDE7-4688ED321E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E4C795B-1813-4CC6-B03F-8DD130BEA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0F4C04D-5CD8-446B-BE3D-257172E6E4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DDC802E-606F-4F39-84B6-90DF0FE544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C5B0C75-0136-4A39-9AB6-0F02C45278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C5ED2B52-3D40-46DE-8B54-99A4071578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8BCEC75-1B6B-45B2-8041-8D933FCF6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6A2FC789-056A-43CC-807E-4262CDC3E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48C32FD3-76B0-40E7-89F2-E9C523210A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B82E9447-8362-426C-840A-B6F2231F7B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2F141DC8-83CE-4C21-A5BA-E2FFF3D866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512A697C-ECBC-40A9-AC69-BF96A34B9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2E988AF-5EFB-43D3-B93F-6E4F41A2C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6B312C1B-AAE2-4A6D-ACC7-ABAA75D428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57B96146-61DA-44D6-A9DF-6DB41FCF2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6B33F93D-4439-46EE-97C4-9CECAAFDCF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5914B275-A3D7-4BA4-B8CB-E7657100F3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BD26EF3B-FBE7-4D57-8E01-553F50734A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6CC1E671-BA54-4B31-9A2E-8F50BC57A2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A836A704-3624-4ABF-9A67-0F52C2F3EF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FDC385D-BA34-481F-A991-A776E0B193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1EF033A-D8FB-416B-AE51-4E098A27D6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17C17B48-F458-4E9B-9331-56FCDC5B6A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07E44A4B-D453-46F0-A83D-AF0B33D5C5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346BEA9F-314B-440D-AE8D-21E1252EC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F15EAFD0-4869-4612-ACDE-ABC703104E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A0F26706-7F23-4FF0-9CAF-F3C4F47C11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C0195A72-345A-4E88-8D71-14DB3D1B60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DBF51A6-A3BC-49FE-BB01-E899281177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A78DF911-744C-419B-83DC-39F270BB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4" name="Freeform: Shape 42">
            <a:extLst>
              <a:ext uri="{FF2B5EF4-FFF2-40B4-BE49-F238E27FC236}">
                <a16:creationId xmlns:a16="http://schemas.microsoft.com/office/drawing/2014/main" id="{216BB147-20D5-4D93-BDA5-1BC614D6A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214" y="5014716"/>
            <a:ext cx="2800124" cy="1843284"/>
          </a:xfrm>
          <a:custGeom>
            <a:avLst/>
            <a:gdLst>
              <a:gd name="connsiteX0" fmla="*/ 375358 w 2800124"/>
              <a:gd name="connsiteY0" fmla="*/ 0 h 1843284"/>
              <a:gd name="connsiteX1" fmla="*/ 2781298 w 2800124"/>
              <a:gd name="connsiteY1" fmla="*/ 1770066 h 1843284"/>
              <a:gd name="connsiteX2" fmla="*/ 2800124 w 2800124"/>
              <a:gd name="connsiteY2" fmla="*/ 1843284 h 1843284"/>
              <a:gd name="connsiteX3" fmla="*/ 1987869 w 2800124"/>
              <a:gd name="connsiteY3" fmla="*/ 1843284 h 1843284"/>
              <a:gd name="connsiteX4" fmla="*/ 1986195 w 2800124"/>
              <a:gd name="connsiteY4" fmla="*/ 1838711 h 1843284"/>
              <a:gd name="connsiteX5" fmla="*/ 375357 w 2800124"/>
              <a:gd name="connsiteY5" fmla="*/ 770976 h 1843284"/>
              <a:gd name="connsiteX6" fmla="*/ 23030 w 2800124"/>
              <a:gd name="connsiteY6" fmla="*/ 806494 h 1843284"/>
              <a:gd name="connsiteX7" fmla="*/ 0 w 2800124"/>
              <a:gd name="connsiteY7" fmla="*/ 812415 h 1843284"/>
              <a:gd name="connsiteX8" fmla="*/ 0 w 2800124"/>
              <a:gd name="connsiteY8" fmla="*/ 30983 h 1843284"/>
              <a:gd name="connsiteX9" fmla="*/ 117785 w 2800124"/>
              <a:gd name="connsiteY9" fmla="*/ 13007 h 1843284"/>
              <a:gd name="connsiteX10" fmla="*/ 375358 w 2800124"/>
              <a:gd name="connsiteY10" fmla="*/ 0 h 184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0124" h="1843284">
                <a:moveTo>
                  <a:pt x="375358" y="0"/>
                </a:moveTo>
                <a:cubicBezTo>
                  <a:pt x="1505802" y="0"/>
                  <a:pt x="2462339" y="744579"/>
                  <a:pt x="2781298" y="1770066"/>
                </a:cubicBezTo>
                <a:lnTo>
                  <a:pt x="2800124" y="1843284"/>
                </a:lnTo>
                <a:lnTo>
                  <a:pt x="1987869" y="1843284"/>
                </a:lnTo>
                <a:lnTo>
                  <a:pt x="1986195" y="1838711"/>
                </a:lnTo>
                <a:cubicBezTo>
                  <a:pt x="1720801" y="1211248"/>
                  <a:pt x="1099494" y="770976"/>
                  <a:pt x="375357" y="770976"/>
                </a:cubicBezTo>
                <a:cubicBezTo>
                  <a:pt x="254668" y="770976"/>
                  <a:pt x="136835" y="783206"/>
                  <a:pt x="23030" y="806494"/>
                </a:cubicBezTo>
                <a:lnTo>
                  <a:pt x="0" y="812415"/>
                </a:lnTo>
                <a:lnTo>
                  <a:pt x="0" y="30983"/>
                </a:lnTo>
                <a:lnTo>
                  <a:pt x="117785" y="13007"/>
                </a:lnTo>
                <a:cubicBezTo>
                  <a:pt x="202473" y="4406"/>
                  <a:pt x="288401" y="0"/>
                  <a:pt x="375358" y="0"/>
                </a:cubicBezTo>
                <a:close/>
              </a:path>
            </a:pathLst>
          </a:custGeom>
          <a:solidFill>
            <a:schemeClr val="accent5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5" name="Freeform: Shape 44">
            <a:extLst>
              <a:ext uri="{FF2B5EF4-FFF2-40B4-BE49-F238E27FC236}">
                <a16:creationId xmlns:a16="http://schemas.microsoft.com/office/drawing/2014/main" id="{0A253F60-DE40-4508-A37A-61331DF1D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9728" y="0"/>
            <a:ext cx="4209224" cy="1650549"/>
          </a:xfrm>
          <a:custGeom>
            <a:avLst/>
            <a:gdLst>
              <a:gd name="connsiteX0" fmla="*/ 0 w 4209224"/>
              <a:gd name="connsiteY0" fmla="*/ 0 h 1650549"/>
              <a:gd name="connsiteX1" fmla="*/ 846445 w 4209224"/>
              <a:gd name="connsiteY1" fmla="*/ 0 h 1650549"/>
              <a:gd name="connsiteX2" fmla="*/ 912542 w 4209224"/>
              <a:gd name="connsiteY2" fmla="*/ 108799 h 1650549"/>
              <a:gd name="connsiteX3" fmla="*/ 2362195 w 4209224"/>
              <a:gd name="connsiteY3" fmla="*/ 879573 h 1650549"/>
              <a:gd name="connsiteX4" fmla="*/ 3811848 w 4209224"/>
              <a:gd name="connsiteY4" fmla="*/ 108799 h 1650549"/>
              <a:gd name="connsiteX5" fmla="*/ 3877945 w 4209224"/>
              <a:gd name="connsiteY5" fmla="*/ 0 h 1650549"/>
              <a:gd name="connsiteX6" fmla="*/ 4209224 w 4209224"/>
              <a:gd name="connsiteY6" fmla="*/ 0 h 1650549"/>
              <a:gd name="connsiteX7" fmla="*/ 4209224 w 4209224"/>
              <a:gd name="connsiteY7" fmla="*/ 840421 h 1650549"/>
              <a:gd name="connsiteX8" fmla="*/ 4143538 w 4209224"/>
              <a:gd name="connsiteY8" fmla="*/ 912693 h 1650549"/>
              <a:gd name="connsiteX9" fmla="*/ 2362196 w 4209224"/>
              <a:gd name="connsiteY9" fmla="*/ 1650549 h 1650549"/>
              <a:gd name="connsiteX10" fmla="*/ 40969 w 4209224"/>
              <a:gd name="connsiteY10" fmla="*/ 111937 h 1650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09224" h="1650549">
                <a:moveTo>
                  <a:pt x="0" y="0"/>
                </a:moveTo>
                <a:lnTo>
                  <a:pt x="846445" y="0"/>
                </a:lnTo>
                <a:lnTo>
                  <a:pt x="912542" y="108799"/>
                </a:lnTo>
                <a:cubicBezTo>
                  <a:pt x="1226710" y="573829"/>
                  <a:pt x="1758748" y="879573"/>
                  <a:pt x="2362195" y="879573"/>
                </a:cubicBezTo>
                <a:cubicBezTo>
                  <a:pt x="2965642" y="879573"/>
                  <a:pt x="3497680" y="573829"/>
                  <a:pt x="3811848" y="108799"/>
                </a:cubicBezTo>
                <a:lnTo>
                  <a:pt x="3877945" y="0"/>
                </a:lnTo>
                <a:lnTo>
                  <a:pt x="4209224" y="0"/>
                </a:lnTo>
                <a:lnTo>
                  <a:pt x="4209224" y="840421"/>
                </a:lnTo>
                <a:lnTo>
                  <a:pt x="4143538" y="912693"/>
                </a:lnTo>
                <a:cubicBezTo>
                  <a:pt x="3687653" y="1368578"/>
                  <a:pt x="3057854" y="1650549"/>
                  <a:pt x="2362196" y="1650549"/>
                </a:cubicBezTo>
                <a:cubicBezTo>
                  <a:pt x="1318710" y="1650549"/>
                  <a:pt x="423404" y="1016115"/>
                  <a:pt x="40969" y="111937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6" name="Rectangle 46">
            <a:extLst>
              <a:ext uri="{FF2B5EF4-FFF2-40B4-BE49-F238E27FC236}">
                <a16:creationId xmlns:a16="http://schemas.microsoft.com/office/drawing/2014/main" id="{3BBF3378-C49E-4B97-A883-6393FBF18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7162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157" name="Group 48">
            <a:extLst>
              <a:ext uri="{FF2B5EF4-FFF2-40B4-BE49-F238E27FC236}">
                <a16:creationId xmlns:a16="http://schemas.microsoft.com/office/drawing/2014/main" id="{DA3D4001-286E-4CB2-B293-3058BDDC82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F81F6D9A-C297-4D43-A56B-E097477E91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BBD5299F-3CBD-431D-A276-1F6EBDE639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0579A460-D36C-4808-99FD-224968EC8D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4FACC58E-31A5-41E4-BCE1-9A0FF26F19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43EE866F-1BA5-4009-983D-0A270F2651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1E7DADAE-DB0C-47E3-AE16-C7B09A326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EAB89127-DBEE-47FB-951F-C4FEBC41E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368F6061-E9B4-4C8B-B421-CB81EF3715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54F431D3-EEE6-4416-BA2B-7B8942561C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C3A1230D-F162-470F-B26A-44F48789FC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1128856B-8BFD-40E1-993B-93F4DDEEC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0AD4C0C2-878C-4A6F-998A-CDDC31ACD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7EE0349E-7D03-4F4E-BCAA-D6BAC3E057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D4A5BD7-7EA2-4F4A-A88B-240C626054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A5DE89C9-D993-4FE5-9E60-4816CB1A6F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3574CA6C-639F-41A6-AED3-15C0E0E1B6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B3864BFB-5F88-4311-A2A0-12D067F91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09B3E436-97A2-4763-9E55-2C470DF17D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8462A8CC-9918-4941-9B4A-36FB3F8531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B0671973-544E-4370-8DB9-174DAB82F9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B5505BD9-45DD-4763-90CB-FB9DB06615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3022B701-1894-49C5-A67C-6B8377C7C5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90501CD9-45DC-4009-A410-08DB27A874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00BD35CA-BF52-4F44-B789-E3B98042D8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25AED4B0-30B1-4E36-86A4-42C2A91810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DA1A0260-34D8-4474-8C33-ED80F83092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FDCCA183-C630-4855-8BD6-0E4EEE59FC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843E8B9F-C809-423A-ADAA-80CE5C0711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2621EBC9-CEB1-4BA5-82D6-9944A3C123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8" name="Freeform: Shape 79">
            <a:extLst>
              <a:ext uri="{FF2B5EF4-FFF2-40B4-BE49-F238E27FC236}">
                <a16:creationId xmlns:a16="http://schemas.microsoft.com/office/drawing/2014/main" id="{EB68BB96-3C54-47CE-A559-16FC5968E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214" y="5014716"/>
            <a:ext cx="2800124" cy="1843284"/>
          </a:xfrm>
          <a:custGeom>
            <a:avLst/>
            <a:gdLst>
              <a:gd name="connsiteX0" fmla="*/ 375358 w 2800124"/>
              <a:gd name="connsiteY0" fmla="*/ 0 h 1843284"/>
              <a:gd name="connsiteX1" fmla="*/ 2781298 w 2800124"/>
              <a:gd name="connsiteY1" fmla="*/ 1770066 h 1843284"/>
              <a:gd name="connsiteX2" fmla="*/ 2800124 w 2800124"/>
              <a:gd name="connsiteY2" fmla="*/ 1843284 h 1843284"/>
              <a:gd name="connsiteX3" fmla="*/ 1987869 w 2800124"/>
              <a:gd name="connsiteY3" fmla="*/ 1843284 h 1843284"/>
              <a:gd name="connsiteX4" fmla="*/ 1986195 w 2800124"/>
              <a:gd name="connsiteY4" fmla="*/ 1838711 h 1843284"/>
              <a:gd name="connsiteX5" fmla="*/ 375357 w 2800124"/>
              <a:gd name="connsiteY5" fmla="*/ 770976 h 1843284"/>
              <a:gd name="connsiteX6" fmla="*/ 23030 w 2800124"/>
              <a:gd name="connsiteY6" fmla="*/ 806494 h 1843284"/>
              <a:gd name="connsiteX7" fmla="*/ 0 w 2800124"/>
              <a:gd name="connsiteY7" fmla="*/ 812415 h 1843284"/>
              <a:gd name="connsiteX8" fmla="*/ 0 w 2800124"/>
              <a:gd name="connsiteY8" fmla="*/ 30983 h 1843284"/>
              <a:gd name="connsiteX9" fmla="*/ 117785 w 2800124"/>
              <a:gd name="connsiteY9" fmla="*/ 13007 h 1843284"/>
              <a:gd name="connsiteX10" fmla="*/ 375358 w 2800124"/>
              <a:gd name="connsiteY10" fmla="*/ 0 h 184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0124" h="1843284">
                <a:moveTo>
                  <a:pt x="375358" y="0"/>
                </a:moveTo>
                <a:cubicBezTo>
                  <a:pt x="1505802" y="0"/>
                  <a:pt x="2462339" y="744579"/>
                  <a:pt x="2781298" y="1770066"/>
                </a:cubicBezTo>
                <a:lnTo>
                  <a:pt x="2800124" y="1843284"/>
                </a:lnTo>
                <a:lnTo>
                  <a:pt x="1987869" y="1843284"/>
                </a:lnTo>
                <a:lnTo>
                  <a:pt x="1986195" y="1838711"/>
                </a:lnTo>
                <a:cubicBezTo>
                  <a:pt x="1720801" y="1211248"/>
                  <a:pt x="1099494" y="770976"/>
                  <a:pt x="375357" y="770976"/>
                </a:cubicBezTo>
                <a:cubicBezTo>
                  <a:pt x="254668" y="770976"/>
                  <a:pt x="136835" y="783206"/>
                  <a:pt x="23030" y="806494"/>
                </a:cubicBezTo>
                <a:lnTo>
                  <a:pt x="0" y="812415"/>
                </a:lnTo>
                <a:lnTo>
                  <a:pt x="0" y="30983"/>
                </a:lnTo>
                <a:lnTo>
                  <a:pt x="117785" y="13007"/>
                </a:lnTo>
                <a:cubicBezTo>
                  <a:pt x="202473" y="4406"/>
                  <a:pt x="288401" y="0"/>
                  <a:pt x="375358" y="0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159" name="Group 81">
            <a:extLst>
              <a:ext uri="{FF2B5EF4-FFF2-40B4-BE49-F238E27FC236}">
                <a16:creationId xmlns:a16="http://schemas.microsoft.com/office/drawing/2014/main" id="{BDDD9304-3AB6-4BE9-833E-9C1B3EC421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C7756000-2285-4D38-AD2B-91F47CF8B5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2F7A36A8-4BBE-49D8-94DA-606561AC09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961EE45E-0342-4F26-8CD3-85CDDF7E5A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89C5DC0E-03C0-4CEB-AD10-3A3C999948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2E1CE081-E685-46D4-BAF7-54C65BD823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5486C88F-30DD-46C8-9B05-F885D4EB07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290BAD11-B30B-49DE-A566-E21BCDDCF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31F821CC-6C37-4415-8DA6-EF6B42D876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C9ECD1FB-7FE8-477E-8E90-648AE4E93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381C9DD8-7FF3-44E6-9887-1CE07DBD95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654D87AF-08CE-4125-AF4B-8C8A9D340B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F3C9C908-1A58-4E28-969E-48E9BA61BB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3530AEF7-35DB-44E3-93EB-B3F0FBA9E5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6108D15E-72F2-45D7-9050-8322CB1F84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CC764F43-FB23-49CB-B2CA-ACFBFB412A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64C60457-68FC-4E1F-9ABB-E79094AEB1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22C915FB-0611-4283-8EC1-88510A69FC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3CF80AC6-E542-456F-BEE8-E9CF46AC21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9EC6EED6-01FF-4941-A4AB-224D26EE11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F8D16FF7-D5D7-4A97-BB5E-A069EF13A4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D703DF22-27D8-481B-95B5-A4A7A62066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1F7256DA-C9DD-498F-A3B4-789819FE4C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EBEBA9FF-8036-4656-B1F1-87953464DC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575DABD2-EA79-4547-AFC6-53720AB60E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3060E1B5-52C7-4314-98B0-3AE8A0B630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033D416E-D8B5-4097-B7F0-1BA0357D36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A5862DFC-3406-4DC9-AA41-0CE64748A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3C908427-368C-4792-A5E5-313F77FF28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88CB189E-908B-495D-B023-05D3D2C1B4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160" name="Rectangle 112">
            <a:extLst>
              <a:ext uri="{FF2B5EF4-FFF2-40B4-BE49-F238E27FC236}">
                <a16:creationId xmlns:a16="http://schemas.microsoft.com/office/drawing/2014/main" id="{A173122F-D466-4F08-90FA-0038F7AC21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61" name="Rectangle 114">
            <a:extLst>
              <a:ext uri="{FF2B5EF4-FFF2-40B4-BE49-F238E27FC236}">
                <a16:creationId xmlns:a16="http://schemas.microsoft.com/office/drawing/2014/main" id="{4A929113-1368-4B1B-9C6F-140F47CBF4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62" name="Right Triangle 116">
            <a:extLst>
              <a:ext uri="{FF2B5EF4-FFF2-40B4-BE49-F238E27FC236}">
                <a16:creationId xmlns:a16="http://schemas.microsoft.com/office/drawing/2014/main" id="{C24346C5-B1C8-4C83-846B-122A3B4B2F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65270" y="1555699"/>
            <a:ext cx="568289" cy="568289"/>
          </a:xfrm>
          <a:prstGeom prst="rtTriangle">
            <a:avLst/>
          </a:prstGeom>
          <a:solidFill>
            <a:schemeClr val="accent5">
              <a:lumMod val="50000"/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Freeform: Shape 118">
            <a:extLst>
              <a:ext uri="{FF2B5EF4-FFF2-40B4-BE49-F238E27FC236}">
                <a16:creationId xmlns:a16="http://schemas.microsoft.com/office/drawing/2014/main" id="{0B6C48B2-8296-4312-8901-93BB7735D1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252" y="4554328"/>
            <a:ext cx="12178450" cy="2303672"/>
          </a:xfrm>
          <a:custGeom>
            <a:avLst/>
            <a:gdLst>
              <a:gd name="connsiteX0" fmla="*/ 8951169 w 12178450"/>
              <a:gd name="connsiteY0" fmla="*/ 32 h 2001622"/>
              <a:gd name="connsiteX1" fmla="*/ 11653845 w 12178450"/>
              <a:gd name="connsiteY1" fmla="*/ 209874 h 2001622"/>
              <a:gd name="connsiteX2" fmla="*/ 12178450 w 12178450"/>
              <a:gd name="connsiteY2" fmla="*/ 286723 h 2001622"/>
              <a:gd name="connsiteX3" fmla="*/ 12178450 w 12178450"/>
              <a:gd name="connsiteY3" fmla="*/ 2001622 h 2001622"/>
              <a:gd name="connsiteX4" fmla="*/ 0 w 12178450"/>
              <a:gd name="connsiteY4" fmla="*/ 2001622 h 2001622"/>
              <a:gd name="connsiteX5" fmla="*/ 0 w 12178450"/>
              <a:gd name="connsiteY5" fmla="*/ 1010979 h 2001622"/>
              <a:gd name="connsiteX6" fmla="*/ 8951169 w 12178450"/>
              <a:gd name="connsiteY6" fmla="*/ 32 h 2001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78450" h="2001622">
                <a:moveTo>
                  <a:pt x="8951169" y="32"/>
                </a:moveTo>
                <a:cubicBezTo>
                  <a:pt x="9704520" y="1593"/>
                  <a:pt x="10578586" y="62133"/>
                  <a:pt x="11653845" y="209874"/>
                </a:cubicBezTo>
                <a:lnTo>
                  <a:pt x="12178450" y="286723"/>
                </a:lnTo>
                <a:lnTo>
                  <a:pt x="12178450" y="2001622"/>
                </a:lnTo>
                <a:lnTo>
                  <a:pt x="0" y="2001622"/>
                </a:lnTo>
                <a:lnTo>
                  <a:pt x="0" y="1010979"/>
                </a:lnTo>
                <a:cubicBezTo>
                  <a:pt x="4768989" y="1010979"/>
                  <a:pt x="5812206" y="-6472"/>
                  <a:pt x="8951169" y="32"/>
                </a:cubicBezTo>
                <a:close/>
              </a:path>
            </a:pathLst>
          </a:custGeom>
          <a:solidFill>
            <a:schemeClr val="accent5">
              <a:lumMod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164" name="Group 120">
            <a:extLst>
              <a:ext uri="{FF2B5EF4-FFF2-40B4-BE49-F238E27FC236}">
                <a16:creationId xmlns:a16="http://schemas.microsoft.com/office/drawing/2014/main" id="{90F28F7A-4F2F-4C1B-AF1C-A6E7C79532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B23CC870-B5E9-475F-A625-9E862A6295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solidFill>
              <a:schemeClr val="accent5">
                <a:lumMod val="50000"/>
                <a:alpha val="17000"/>
              </a:schemeClr>
            </a:solidFill>
            <a:ln>
              <a:solidFill>
                <a:schemeClr val="accent2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42A6B08C-017D-4B4D-95EC-4BB83C5541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solidFill>
              <a:schemeClr val="accent5">
                <a:lumMod val="50000"/>
                <a:alpha val="17000"/>
              </a:schemeClr>
            </a:solidFill>
            <a:ln>
              <a:solidFill>
                <a:schemeClr val="accent2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94599402-E1B8-4E3B-A56D-68606FC1EF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solidFill>
              <a:schemeClr val="accent5">
                <a:lumMod val="50000"/>
                <a:alpha val="17000"/>
              </a:schemeClr>
            </a:solidFill>
            <a:ln>
              <a:solidFill>
                <a:schemeClr val="accent2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B720C48A-E9A0-4B85-A954-39375E0996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solidFill>
              <a:schemeClr val="accent5">
                <a:lumMod val="50000"/>
                <a:alpha val="17000"/>
              </a:schemeClr>
            </a:solidFill>
            <a:ln>
              <a:solidFill>
                <a:schemeClr val="accent2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B0E26956-FF2A-412E-ACC4-29CCD02599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solidFill>
              <a:schemeClr val="accent5">
                <a:lumMod val="50000"/>
                <a:alpha val="17000"/>
              </a:schemeClr>
            </a:solidFill>
            <a:ln>
              <a:solidFill>
                <a:schemeClr val="accent2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FB31E652-49AC-4108-85B8-75122A48A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solidFill>
              <a:schemeClr val="accent5">
                <a:lumMod val="50000"/>
                <a:alpha val="17000"/>
              </a:schemeClr>
            </a:solidFill>
            <a:ln>
              <a:solidFill>
                <a:schemeClr val="accent2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DC1DB29F-0624-4035-B188-640616D5DE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solidFill>
              <a:schemeClr val="accent5">
                <a:lumMod val="50000"/>
                <a:alpha val="17000"/>
              </a:schemeClr>
            </a:solidFill>
            <a:ln>
              <a:solidFill>
                <a:schemeClr val="accent2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1D27221C-2427-4C99-89DC-1A38A54058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solidFill>
              <a:schemeClr val="accent5">
                <a:lumMod val="50000"/>
                <a:alpha val="17000"/>
              </a:schemeClr>
            </a:solidFill>
            <a:ln>
              <a:solidFill>
                <a:schemeClr val="accent2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2DBF1D76-8076-4BAE-B627-F1861C9E0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solidFill>
              <a:schemeClr val="accent5">
                <a:lumMod val="50000"/>
                <a:alpha val="17000"/>
              </a:schemeClr>
            </a:solidFill>
            <a:ln>
              <a:solidFill>
                <a:schemeClr val="accent2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8E930E41-FC2F-4319-9C28-32C2784300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solidFill>
              <a:schemeClr val="accent5">
                <a:lumMod val="50000"/>
                <a:alpha val="17000"/>
              </a:schemeClr>
            </a:solidFill>
            <a:ln>
              <a:solidFill>
                <a:schemeClr val="accent2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C0936C1B-0C10-464B-85C8-345095AAB3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solidFill>
              <a:schemeClr val="accent5">
                <a:lumMod val="50000"/>
                <a:alpha val="17000"/>
              </a:schemeClr>
            </a:solidFill>
            <a:ln>
              <a:solidFill>
                <a:schemeClr val="accent2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DB90EC61-FD0C-434A-9D1B-A20035C214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solidFill>
              <a:schemeClr val="accent5">
                <a:lumMod val="50000"/>
                <a:alpha val="17000"/>
              </a:schemeClr>
            </a:solidFill>
            <a:ln>
              <a:solidFill>
                <a:schemeClr val="accent2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A5F5CC56-1FDA-4D3E-9C6E-8E996026C3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solidFill>
              <a:schemeClr val="accent5">
                <a:lumMod val="50000"/>
                <a:alpha val="17000"/>
              </a:schemeClr>
            </a:solidFill>
            <a:ln>
              <a:solidFill>
                <a:schemeClr val="accent2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272B8FB2-B735-480F-9A88-48AADB2227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solidFill>
              <a:schemeClr val="accent5">
                <a:lumMod val="50000"/>
                <a:alpha val="17000"/>
              </a:schemeClr>
            </a:solidFill>
            <a:ln>
              <a:solidFill>
                <a:schemeClr val="accent2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85B46C1B-4FC4-4E24-AC43-07940BE1E6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solidFill>
              <a:schemeClr val="accent5">
                <a:lumMod val="50000"/>
                <a:alpha val="17000"/>
              </a:schemeClr>
            </a:solidFill>
            <a:ln>
              <a:solidFill>
                <a:schemeClr val="accent2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C34915AF-0AE3-4EDD-8681-4C3F2C592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solidFill>
              <a:schemeClr val="accent5">
                <a:lumMod val="50000"/>
                <a:alpha val="17000"/>
              </a:schemeClr>
            </a:solidFill>
            <a:ln>
              <a:solidFill>
                <a:schemeClr val="accent2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5C35A3F3-714E-4F69-9BDF-8ED284EF29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solidFill>
              <a:schemeClr val="accent5">
                <a:lumMod val="50000"/>
                <a:alpha val="17000"/>
              </a:schemeClr>
            </a:solidFill>
            <a:ln>
              <a:solidFill>
                <a:schemeClr val="accent2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03D561AC-B0B1-47EB-BE05-209F5612B7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solidFill>
              <a:schemeClr val="accent5">
                <a:lumMod val="50000"/>
                <a:alpha val="17000"/>
              </a:schemeClr>
            </a:solidFill>
            <a:ln>
              <a:solidFill>
                <a:schemeClr val="accent2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D3508E52-4FD9-4E6D-AFEA-69A88ED268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solidFill>
              <a:schemeClr val="accent5">
                <a:lumMod val="50000"/>
                <a:alpha val="17000"/>
              </a:schemeClr>
            </a:solidFill>
            <a:ln>
              <a:solidFill>
                <a:schemeClr val="accent2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C69DDE76-16F7-472F-B6D7-84AE8FFF31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solidFill>
              <a:schemeClr val="accent5">
                <a:lumMod val="50000"/>
                <a:alpha val="17000"/>
              </a:schemeClr>
            </a:solidFill>
            <a:ln>
              <a:solidFill>
                <a:schemeClr val="accent2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B2D87BEF-8844-4A3E-B130-B7D26740CC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solidFill>
              <a:schemeClr val="accent5">
                <a:lumMod val="50000"/>
                <a:alpha val="17000"/>
              </a:schemeClr>
            </a:solidFill>
            <a:ln>
              <a:solidFill>
                <a:schemeClr val="accent2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BB381129-2089-4EAA-AE6C-2BAA96BC82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solidFill>
              <a:schemeClr val="accent5">
                <a:lumMod val="50000"/>
                <a:alpha val="17000"/>
              </a:schemeClr>
            </a:solidFill>
            <a:ln>
              <a:solidFill>
                <a:schemeClr val="accent2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5B69BF7A-FA63-4706-8066-DF15018E66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solidFill>
              <a:schemeClr val="accent5">
                <a:lumMod val="50000"/>
                <a:alpha val="17000"/>
              </a:schemeClr>
            </a:solidFill>
            <a:ln>
              <a:solidFill>
                <a:schemeClr val="accent2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6A3ECB71-0CCD-403F-B14B-ABC48D78CD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solidFill>
              <a:schemeClr val="accent5">
                <a:lumMod val="50000"/>
                <a:alpha val="17000"/>
              </a:schemeClr>
            </a:solidFill>
            <a:ln>
              <a:solidFill>
                <a:schemeClr val="accent2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D9095BBA-0FE1-49E5-89F7-22125BAF87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solidFill>
              <a:schemeClr val="accent5">
                <a:lumMod val="50000"/>
                <a:alpha val="17000"/>
              </a:schemeClr>
            </a:solidFill>
            <a:ln>
              <a:solidFill>
                <a:schemeClr val="accent2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B55351D8-6F27-4B82-968B-581B177CB4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solidFill>
              <a:schemeClr val="accent5">
                <a:lumMod val="50000"/>
                <a:alpha val="17000"/>
              </a:schemeClr>
            </a:solidFill>
            <a:ln>
              <a:solidFill>
                <a:schemeClr val="accent2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351025A5-EB5A-4057-A85E-69AF0E6BE6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solidFill>
              <a:schemeClr val="accent5">
                <a:lumMod val="50000"/>
                <a:alpha val="17000"/>
              </a:schemeClr>
            </a:solidFill>
            <a:ln>
              <a:solidFill>
                <a:schemeClr val="accent2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5030318B-EEB9-4D92-BC50-D115109898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solidFill>
              <a:schemeClr val="accent5">
                <a:lumMod val="50000"/>
                <a:alpha val="17000"/>
              </a:schemeClr>
            </a:solidFill>
            <a:ln>
              <a:solidFill>
                <a:schemeClr val="accent2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417FC0E3-7CC7-4188-BC7A-7E8FB5564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solidFill>
              <a:schemeClr val="accent5">
                <a:lumMod val="50000"/>
                <a:alpha val="17000"/>
              </a:schemeClr>
            </a:solidFill>
            <a:ln>
              <a:solidFill>
                <a:schemeClr val="accent2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FC7C427-8272-4F07-AEB9-25528EF32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142" y="168275"/>
            <a:ext cx="6542916" cy="257492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/>
              <a:t>Dataset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ABB951-3124-4C21-AE86-4E81E52416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645" y="1865788"/>
            <a:ext cx="11840832" cy="21313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C93DF4C-77BF-4EE1-BD12-4761104290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5791" y="4241955"/>
            <a:ext cx="8551203" cy="2415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0365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4A99EC-A94D-42EB-A3DB-93B3CB5F8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DCE78B-7530-4E3F-9BDA-08D909C380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341" y="2353039"/>
            <a:ext cx="5536734" cy="4267653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5B18565-C25F-4C2F-9AA9-478FED89D3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25625"/>
            <a:ext cx="10722932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Parsimoniousness – Backwards Elimination</a:t>
            </a:r>
          </a:p>
        </p:txBody>
      </p:sp>
    </p:spTree>
    <p:extLst>
      <p:ext uri="{BB962C8B-B14F-4D97-AF65-F5344CB8AC3E}">
        <p14:creationId xmlns:p14="http://schemas.microsoft.com/office/powerpoint/2010/main" val="11435974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A75EB-D90C-400E-8A22-703A328D5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E31AB3-335F-4C9C-B12F-4B5F552A2E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846" y="2426401"/>
            <a:ext cx="7916380" cy="3515216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29C0549-C038-44DB-A602-460CEBF76C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25625"/>
            <a:ext cx="10722932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Parsimoniousness – Backwards Elimination</a:t>
            </a:r>
          </a:p>
        </p:txBody>
      </p:sp>
    </p:spTree>
    <p:extLst>
      <p:ext uri="{BB962C8B-B14F-4D97-AF65-F5344CB8AC3E}">
        <p14:creationId xmlns:p14="http://schemas.microsoft.com/office/powerpoint/2010/main" val="19443745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4AC8D7-F109-4566-ADE9-88BFF20652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502E15-2FF6-40F7-A774-5714D503FF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ROC Curve &amp; AUC, finding the threshold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B22A7C-F05A-4CDF-A162-46881B593D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113" y="2499341"/>
            <a:ext cx="5522887" cy="40359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19E128C-C5B4-470D-8128-59798C8F84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3003" y="2499341"/>
            <a:ext cx="4810125" cy="406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3546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7026BB-0CD2-47CD-BC40-1E68EACB1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646FEE-A355-4F4A-B200-269B53EEE2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Apply threshold to test set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E6CF40-5B8D-4CD5-8D90-96B49E425A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615918"/>
            <a:ext cx="3362794" cy="13241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C2D16FE-1229-489A-9DE7-38FCE565DA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151736"/>
            <a:ext cx="5553850" cy="4001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4072F53-9FE0-42BB-AB07-ABD58F00A4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4973823"/>
            <a:ext cx="2534004" cy="781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878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6A84A-1B80-4809-810F-2C9CBD407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249457-11A1-4496-9C59-A33AB2F3CA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Conclusion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071EA0-660F-44F5-A7A7-21CB281773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0167" y="5786383"/>
            <a:ext cx="2534004" cy="7811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510CF25-A97D-4FE9-BD23-8B620812B1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2971" y="1825625"/>
            <a:ext cx="3134742" cy="22907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E6AD7D3-0247-433C-8D14-9FA9E96C53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5728" y="4202102"/>
            <a:ext cx="2709228" cy="22907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55C8402-ACF7-4CFA-A120-25F4FB3A71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1" y="2529588"/>
            <a:ext cx="4436666" cy="3782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063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ABCF3-AA33-4B14-9CDD-2B0FCFDC2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FA0A42-7E02-45BD-9AF6-940AF9233F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1" y="1825625"/>
            <a:ext cx="3896686" cy="73301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Descriptive Analytics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6F8C873-0953-4742-8477-5D1E3C856840}"/>
              </a:ext>
            </a:extLst>
          </p:cNvPr>
          <p:cNvSpPr txBox="1">
            <a:spLocks/>
          </p:cNvSpPr>
          <p:nvPr/>
        </p:nvSpPr>
        <p:spPr>
          <a:xfrm>
            <a:off x="6708397" y="1825625"/>
            <a:ext cx="3896686" cy="7330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+mj-lt"/>
              <a:buAutoNum type="arabicPeriod"/>
              <a:defRPr sz="2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+mj-lt"/>
              <a:buAutoNum type="arabicPeriod"/>
              <a:defRPr sz="24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2286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+mj-lt"/>
              <a:buAutoNum type="arabicPeriod"/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2286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+mj-lt"/>
              <a:buAutoNum type="arabicPeriod"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286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+mj-lt"/>
              <a:buAutoNum type="arabicPeriod"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+mj-lt"/>
              <a:buNone/>
            </a:pPr>
            <a:r>
              <a:rPr lang="en-US" dirty="0"/>
              <a:t>Inference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9A14349-F0D2-4F92-9CBB-24DA96E79682}"/>
              </a:ext>
            </a:extLst>
          </p:cNvPr>
          <p:cNvSpPr txBox="1">
            <a:spLocks/>
          </p:cNvSpPr>
          <p:nvPr/>
        </p:nvSpPr>
        <p:spPr>
          <a:xfrm>
            <a:off x="457201" y="3932850"/>
            <a:ext cx="3896686" cy="7330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+mj-lt"/>
              <a:buAutoNum type="arabicPeriod"/>
              <a:defRPr sz="2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+mj-lt"/>
              <a:buAutoNum type="arabicPeriod"/>
              <a:defRPr sz="24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2286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+mj-lt"/>
              <a:buAutoNum type="arabicPeriod"/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2286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+mj-lt"/>
              <a:buAutoNum type="arabicPeriod"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286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+mj-lt"/>
              <a:buAutoNum type="arabicPeriod"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+mj-lt"/>
              <a:buNone/>
            </a:pPr>
            <a:r>
              <a:rPr lang="en-US" dirty="0"/>
              <a:t>Linear Regression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ADE1D1C-90E5-4846-8807-AB6C61400CA5}"/>
              </a:ext>
            </a:extLst>
          </p:cNvPr>
          <p:cNvSpPr txBox="1">
            <a:spLocks/>
          </p:cNvSpPr>
          <p:nvPr/>
        </p:nvSpPr>
        <p:spPr>
          <a:xfrm>
            <a:off x="6708397" y="3932849"/>
            <a:ext cx="3896686" cy="7330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+mj-lt"/>
              <a:buAutoNum type="arabicPeriod"/>
              <a:defRPr sz="2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+mj-lt"/>
              <a:buAutoNum type="arabicPeriod"/>
              <a:defRPr sz="24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2286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+mj-lt"/>
              <a:buAutoNum type="arabicPeriod"/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2286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+mj-lt"/>
              <a:buAutoNum type="arabicPeriod"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286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+mj-lt"/>
              <a:buAutoNum type="arabicPeriod"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+mj-lt"/>
              <a:buNone/>
            </a:pPr>
            <a:r>
              <a:rPr lang="en-US" dirty="0"/>
              <a:t>Logistic Regression</a:t>
            </a:r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C1F67382-5091-4E9C-B496-EB9F949C2D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291" y="2326213"/>
            <a:ext cx="3524505" cy="1665359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4EA0EA6-7FF2-4E8A-A748-F1554458415E}"/>
              </a:ext>
            </a:extLst>
          </p:cNvPr>
          <p:cNvSpPr txBox="1">
            <a:spLocks/>
          </p:cNvSpPr>
          <p:nvPr/>
        </p:nvSpPr>
        <p:spPr>
          <a:xfrm>
            <a:off x="6960067" y="2493846"/>
            <a:ext cx="5026402" cy="862609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+mj-lt"/>
              <a:buAutoNum type="arabicPeriod"/>
              <a:defRPr sz="2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+mj-lt"/>
              <a:buAutoNum type="arabicPeriod"/>
              <a:defRPr sz="24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2286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+mj-lt"/>
              <a:buAutoNum type="arabicPeriod"/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2286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+mj-lt"/>
              <a:buAutoNum type="arabicPeriod"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286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+mj-lt"/>
              <a:buAutoNum type="arabicPeriod"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+mj-lt"/>
              <a:buNone/>
            </a:pPr>
            <a:r>
              <a:rPr lang="en-US" dirty="0"/>
              <a:t>Rejected null; free games are more positively-reviewed than paid games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5019A48-5C82-4278-B573-488C1E7E63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674" y="4492160"/>
            <a:ext cx="3035050" cy="21917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767244A-9DC4-40FD-8528-1A3F9B2F6E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3842" y="4545400"/>
            <a:ext cx="2776107" cy="20852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4C42E86-10DC-4FA0-8385-C47247F03D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81209" y="4428811"/>
            <a:ext cx="2194970" cy="2085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2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1E9C02-FE0B-4FD3-A1B2-63579F7BC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Descriptive Analytics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33F4CD-D2E4-4C98-8EA7-2956F443AB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CCU (Concurrent Users)</a:t>
            </a:r>
            <a:br>
              <a:rPr lang="en-US" dirty="0"/>
            </a:b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969AC0-46E9-4BD1-B111-BF176E26C2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494673"/>
            <a:ext cx="7442665" cy="3922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5788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6507C7-80E5-4BFC-A992-7B8C03E621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Descriptive Analytics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A5CDADA-C2C3-4891-B96D-994D8899FC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2625" y="1463675"/>
            <a:ext cx="5972175" cy="50292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E4928C8-1A4A-46A6-8C8A-A939D8CE97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469" y="1463675"/>
            <a:ext cx="5394223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572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4631F6-1238-4384-89FA-86C247C894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Descriptive Analytics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4F1471-EDAD-49F1-B967-A122361739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Concurrent Users ~ </a:t>
            </a:r>
            <a:r>
              <a:rPr lang="en-US" dirty="0" err="1"/>
              <a:t>is_multiplayer</a:t>
            </a:r>
            <a:r>
              <a:rPr lang="en-US" dirty="0"/>
              <a:t> + </a:t>
            </a:r>
            <a:r>
              <a:rPr lang="en-US" dirty="0" err="1"/>
              <a:t>is_indie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741DED-0BCD-47E4-8373-CD74BC3DE5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6803" y="2454855"/>
            <a:ext cx="6471938" cy="4182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036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59A841-B1EC-445B-868D-A063BEFDD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Descriptive Analytics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6970AB-AA8E-4F94-BABB-1DD7E6344A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211" y="1816855"/>
            <a:ext cx="10989578" cy="7914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532C535-DE49-496F-B5D7-68D7D7F412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211" y="2608348"/>
            <a:ext cx="10989578" cy="91512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E18133D-B1E2-4033-A3AA-FB7AA8E689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211" y="3523470"/>
            <a:ext cx="10986899" cy="2508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102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62001D-0653-44FC-89D8-1691AF8ED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Descriptive Analytics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7E7D3E2-DCBB-4763-B6D8-C94385C59C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045" y="1564853"/>
            <a:ext cx="10935910" cy="5167312"/>
          </a:xfrm>
        </p:spPr>
      </p:pic>
    </p:spTree>
    <p:extLst>
      <p:ext uri="{BB962C8B-B14F-4D97-AF65-F5344CB8AC3E}">
        <p14:creationId xmlns:p14="http://schemas.microsoft.com/office/powerpoint/2010/main" val="19170240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69A042-F705-4973-A83E-0C4F47264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Descriptive Analytics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6737CC8-FA30-4C14-AAA9-9F6457A94A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684" y="4075638"/>
            <a:ext cx="5737169" cy="25967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CB686C6-BF0A-4DB1-914B-E77CA16B93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684" y="1460880"/>
            <a:ext cx="5737169" cy="259152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0C9A2A5-CD48-404F-BE06-F751061770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2188" y="2779873"/>
            <a:ext cx="5763629" cy="2591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925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ineVTI">
  <a:themeElements>
    <a:clrScheme name="Custom 51">
      <a:dk1>
        <a:sysClr val="windowText" lastClr="000000"/>
      </a:dk1>
      <a:lt1>
        <a:sysClr val="window" lastClr="FFFFFF"/>
      </a:lt1>
      <a:dk2>
        <a:srgbClr val="12154E"/>
      </a:dk2>
      <a:lt2>
        <a:srgbClr val="EEEEEE"/>
      </a:lt2>
      <a:accent1>
        <a:srgbClr val="FD8686"/>
      </a:accent1>
      <a:accent2>
        <a:srgbClr val="B495C2"/>
      </a:accent2>
      <a:accent3>
        <a:srgbClr val="8F99BB"/>
      </a:accent3>
      <a:accent4>
        <a:srgbClr val="A3A3C1"/>
      </a:accent4>
      <a:accent5>
        <a:srgbClr val="7162FE"/>
      </a:accent5>
      <a:accent6>
        <a:srgbClr val="1EBE9B"/>
      </a:accent6>
      <a:hlink>
        <a:srgbClr val="EF08F7"/>
      </a:hlink>
      <a:folHlink>
        <a:srgbClr val="8477FE"/>
      </a:folHlink>
    </a:clrScheme>
    <a:fontScheme name="Custom 49">
      <a:majorFont>
        <a:latin typeface="Posterama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ineVTI" id="{8435B2A2-1BD5-4C05-93E5-3C5388B709E3}" vid="{0D704B13-63FE-4848-A298-6B7359B95653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Sine</Template>
  <TotalTime>119</TotalTime>
  <Words>259</Words>
  <Application>Microsoft Office PowerPoint</Application>
  <PresentationFormat>Widescreen</PresentationFormat>
  <Paragraphs>71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9" baseType="lpstr">
      <vt:lpstr>Arial</vt:lpstr>
      <vt:lpstr>Avenir Next LT Pro</vt:lpstr>
      <vt:lpstr>Posterama</vt:lpstr>
      <vt:lpstr>SineVTI</vt:lpstr>
      <vt:lpstr>Analyzing the Reception of PC Video Games through Steam Data</vt:lpstr>
      <vt:lpstr>Introduction</vt:lpstr>
      <vt:lpstr>Dataset</vt:lpstr>
      <vt:lpstr>Descriptive Analytics</vt:lpstr>
      <vt:lpstr>Descriptive Analytics</vt:lpstr>
      <vt:lpstr>Descriptive Analytics</vt:lpstr>
      <vt:lpstr>Descriptive Analytics</vt:lpstr>
      <vt:lpstr>Descriptive Analytics</vt:lpstr>
      <vt:lpstr>Descriptive Analytics</vt:lpstr>
      <vt:lpstr>Inference</vt:lpstr>
      <vt:lpstr>Inference</vt:lpstr>
      <vt:lpstr>Inference</vt:lpstr>
      <vt:lpstr>Inference</vt:lpstr>
      <vt:lpstr>Inference</vt:lpstr>
      <vt:lpstr>Inference</vt:lpstr>
      <vt:lpstr>Linear Regression</vt:lpstr>
      <vt:lpstr>Linear Regression</vt:lpstr>
      <vt:lpstr>Linear Regression</vt:lpstr>
      <vt:lpstr>Linear Regression</vt:lpstr>
      <vt:lpstr>Linear Regression</vt:lpstr>
      <vt:lpstr>Linear Regression</vt:lpstr>
      <vt:lpstr>Linear Regression</vt:lpstr>
      <vt:lpstr>Linear Regression</vt:lpstr>
      <vt:lpstr>Linear Regression</vt:lpstr>
      <vt:lpstr>Linear Regression</vt:lpstr>
      <vt:lpstr>Linear Regression</vt:lpstr>
      <vt:lpstr>Linear Regression</vt:lpstr>
      <vt:lpstr>Logistic Regression</vt:lpstr>
      <vt:lpstr>Logistic Regression</vt:lpstr>
      <vt:lpstr>Logistic Regression</vt:lpstr>
      <vt:lpstr>Logistic Regression</vt:lpstr>
      <vt:lpstr>Logistic Regression</vt:lpstr>
      <vt:lpstr>Logistic Regression</vt:lpstr>
      <vt:lpstr>Logistic Regression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Analyzing the Reception of PC Video Games through Steam Data</dc:title>
  <dc:creator>Afnan Dzaharudin</dc:creator>
  <cp:lastModifiedBy>Dzaharudin, Afnan Farhan</cp:lastModifiedBy>
  <cp:revision>13</cp:revision>
  <dcterms:created xsi:type="dcterms:W3CDTF">2021-12-08T20:44:04Z</dcterms:created>
  <dcterms:modified xsi:type="dcterms:W3CDTF">2021-12-08T23:13:42Z</dcterms:modified>
</cp:coreProperties>
</file>